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68" r:id="rId2"/>
    <p:sldId id="358" r:id="rId3"/>
    <p:sldId id="559" r:id="rId4"/>
    <p:sldId id="560" r:id="rId5"/>
    <p:sldId id="588" r:id="rId6"/>
    <p:sldId id="580" r:id="rId7"/>
    <p:sldId id="577" r:id="rId8"/>
    <p:sldId id="578" r:id="rId9"/>
    <p:sldId id="595" r:id="rId10"/>
    <p:sldId id="532" r:id="rId11"/>
    <p:sldId id="561" r:id="rId12"/>
    <p:sldId id="581" r:id="rId13"/>
    <p:sldId id="534" r:id="rId14"/>
    <p:sldId id="543" r:id="rId15"/>
    <p:sldId id="536" r:id="rId16"/>
    <p:sldId id="537" r:id="rId17"/>
    <p:sldId id="579" r:id="rId18"/>
    <p:sldId id="538" r:id="rId19"/>
    <p:sldId id="526" r:id="rId20"/>
    <p:sldId id="593" r:id="rId21"/>
    <p:sldId id="539" r:id="rId22"/>
    <p:sldId id="527" r:id="rId23"/>
    <p:sldId id="540" r:id="rId24"/>
    <p:sldId id="563" r:id="rId25"/>
    <p:sldId id="583" r:id="rId26"/>
    <p:sldId id="582" r:id="rId27"/>
    <p:sldId id="531" r:id="rId28"/>
    <p:sldId id="584" r:id="rId29"/>
    <p:sldId id="529" r:id="rId30"/>
    <p:sldId id="585" r:id="rId31"/>
    <p:sldId id="586" r:id="rId32"/>
    <p:sldId id="590" r:id="rId33"/>
    <p:sldId id="591" r:id="rId34"/>
    <p:sldId id="592" r:id="rId35"/>
    <p:sldId id="596" r:id="rId36"/>
    <p:sldId id="521" r:id="rId37"/>
    <p:sldId id="522" r:id="rId38"/>
    <p:sldId id="523" r:id="rId39"/>
    <p:sldId id="565" r:id="rId40"/>
    <p:sldId id="567" r:id="rId41"/>
    <p:sldId id="587" r:id="rId42"/>
    <p:sldId id="546" r:id="rId43"/>
    <p:sldId id="601" r:id="rId44"/>
    <p:sldId id="525" r:id="rId45"/>
    <p:sldId id="589" r:id="rId46"/>
    <p:sldId id="566" r:id="rId47"/>
    <p:sldId id="547" r:id="rId48"/>
    <p:sldId id="548" r:id="rId49"/>
    <p:sldId id="549" r:id="rId50"/>
    <p:sldId id="550" r:id="rId51"/>
    <p:sldId id="555" r:id="rId52"/>
    <p:sldId id="575" r:id="rId53"/>
    <p:sldId id="597" r:id="rId54"/>
    <p:sldId id="551" r:id="rId55"/>
    <p:sldId id="552" r:id="rId56"/>
    <p:sldId id="533" r:id="rId57"/>
    <p:sldId id="574" r:id="rId58"/>
    <p:sldId id="594" r:id="rId59"/>
    <p:sldId id="553" r:id="rId60"/>
    <p:sldId id="554" r:id="rId61"/>
    <p:sldId id="602" r:id="rId62"/>
    <p:sldId id="598" r:id="rId63"/>
    <p:sldId id="568" r:id="rId64"/>
    <p:sldId id="570" r:id="rId65"/>
    <p:sldId id="557" r:id="rId66"/>
    <p:sldId id="569" r:id="rId67"/>
    <p:sldId id="558" r:id="rId68"/>
    <p:sldId id="571" r:id="rId69"/>
    <p:sldId id="572" r:id="rId70"/>
    <p:sldId id="599" r:id="rId71"/>
    <p:sldId id="600" r:id="rId72"/>
    <p:sldId id="573" r:id="rId73"/>
    <p:sldId id="514" r:id="rId74"/>
    <p:sldId id="918" r:id="rId7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21"/>
    <p:restoredTop sz="95091"/>
  </p:normalViewPr>
  <p:slideViewPr>
    <p:cSldViewPr snapToGrid="0">
      <p:cViewPr varScale="1">
        <p:scale>
          <a:sx n="69" d="100"/>
          <a:sy n="69" d="100"/>
        </p:scale>
        <p:origin x="416" y="384"/>
      </p:cViewPr>
      <p:guideLst/>
    </p:cSldViewPr>
  </p:slideViewPr>
  <p:outlineViewPr>
    <p:cViewPr>
      <p:scale>
        <a:sx n="33" d="100"/>
        <a:sy n="33" d="100"/>
      </p:scale>
      <p:origin x="0" y="-68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2E3F-4D1A-7140-B620-2C45B8BB30C7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131EE-7315-AF4F-877A-43FABC0B06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281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801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664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398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50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33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3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68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7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45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27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131EE-7315-AF4F-877A-43FABC0B06F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069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5C881-09B5-8A7F-0B5D-FB83580D8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1BEFB1-4739-40CF-14BB-F558181D1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62CDA-E29C-2014-FD6E-7465D071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5B480C-9961-9BD8-5F64-6775F188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5A26E3-6CB6-E358-6554-4B7C0111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8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EBCE3-CDBA-F99A-27C2-F749352B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720AF2-A974-BECC-3812-DB8BA4FBD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5EFA4F-1E0A-C6CD-8E9C-E713B7DF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C01DDB-96FC-B336-47B0-1C15BF12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4EA78-2239-B226-C4E6-A57FE536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75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6473593-847D-81B8-1AF0-2C8B5746E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45A3E4-78A6-8377-5724-9C619F7F1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F44983-AB6F-1EF7-39EE-2F8F701D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D4F1F1-BEAD-FC02-F8C5-D8E05049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5A6A87-E628-A951-131A-1840082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8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Сгруппировать"/>
          <p:cNvGrpSpPr/>
          <p:nvPr/>
        </p:nvGrpSpPr>
        <p:grpSpPr>
          <a:xfrm>
            <a:off x="-626727" y="-1234845"/>
            <a:ext cx="13703141" cy="10270900"/>
            <a:chOff x="0" y="0"/>
            <a:chExt cx="27406280" cy="20541798"/>
          </a:xfrm>
        </p:grpSpPr>
        <p:sp>
          <p:nvSpPr>
            <p:cNvPr id="26" name="Кружок"/>
            <p:cNvSpPr/>
            <p:nvPr/>
          </p:nvSpPr>
          <p:spPr>
            <a:xfrm>
              <a:off x="0" y="1535805"/>
              <a:ext cx="13716000" cy="13716001"/>
            </a:xfrm>
            <a:prstGeom prst="ellipse">
              <a:avLst/>
            </a:prstGeom>
            <a:gradFill flip="none" rotWithShape="1">
              <a:gsLst>
                <a:gs pos="0">
                  <a:srgbClr val="08BC08">
                    <a:alpha val="24591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7" name="Кружок"/>
            <p:cNvSpPr/>
            <p:nvPr/>
          </p:nvSpPr>
          <p:spPr>
            <a:xfrm>
              <a:off x="6022436" y="6825798"/>
              <a:ext cx="13716001" cy="13716001"/>
            </a:xfrm>
            <a:prstGeom prst="ellipse">
              <a:avLst/>
            </a:prstGeom>
            <a:gradFill flip="none" rotWithShape="1">
              <a:gsLst>
                <a:gs pos="0">
                  <a:srgbClr val="31C2A7">
                    <a:alpha val="24802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28" name="Кружок"/>
            <p:cNvSpPr/>
            <p:nvPr/>
          </p:nvSpPr>
          <p:spPr>
            <a:xfrm>
              <a:off x="13690280" y="0"/>
              <a:ext cx="13716001" cy="13716000"/>
            </a:xfrm>
            <a:prstGeom prst="ellipse">
              <a:avLst/>
            </a:prstGeom>
            <a:gradFill flip="none" rotWithShape="1">
              <a:gsLst>
                <a:gs pos="566">
                  <a:srgbClr val="1164C0">
                    <a:alpha val="25431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275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0000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4B5C4-B7F3-2B80-6281-0B57C73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B6565-0FE8-C6FC-B61F-416D2025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CE0AEE-D8FD-7A86-5103-63CD0C97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4DD9B6-FB7D-ECE6-CEEA-443B7F9A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CC9FB9-8DBB-2D06-D640-2B77CF4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51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6C72F-DF32-EAC3-4A89-596F24C8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C7750F-D31B-1DC2-D9CE-2D4607445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7C1073-E5F9-C217-B8E7-79FDB328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6D9897-C6AC-531E-4BAE-01560A31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A96CEF-26BB-EE70-D915-AA54CC3F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59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289CF-F713-C689-F835-BF26A97C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FEB8E7-B929-B0A6-F32B-52615E3DB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78EE21-6601-3370-490B-4F7115EE3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76B80B-CB2F-20E4-3936-7FDC4C1F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0924FA-8C55-E450-9E3B-69657F88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C4D585-ABE9-7D4C-9C49-1C98442F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6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2DE3C-6FE4-1B79-0202-BEFE38C7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B5FB70-FD39-F393-F1CD-8882F5A7F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FE2AD5-EEEF-6DD4-9B1C-1373CB95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538BE35-7EB0-E796-3A42-9A14495B4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102AA0-B30B-CC90-9C49-F87374419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13CDF-8D2C-C6A7-9F6E-DCEA7FDA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8DE645-D0C5-9349-20E8-FA2F617D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AEC469-04EE-9288-173B-B2A7B369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48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40433-81E2-B0DC-A8F6-D07A5A5A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C15D36-DC4C-81D8-1A8E-C349EC1C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4DF7F2-3028-F2BE-0635-89A11DE0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2DEA41-1DB6-CD28-55FC-1BAE5BED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47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3435B-6462-F362-A0E5-05DB41C8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25EA8B-F156-AC5F-9F01-7CC9052A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841AF-EE87-CAB6-A768-94003229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7C27F-A522-941E-0A5F-787B908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39EA1B-94FB-9DBE-AB4A-DEB731810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7394E2-5D9E-392D-F263-460143A53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8EAF73-EAA6-3BCE-6155-10DF4F22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136815-BAA3-F772-3E4C-3DDE7564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88B9E7-7710-4FD3-0148-42538F94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8CED7-D522-D55A-B40D-36E2E47E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36C63E0-E96A-B2DF-5CD5-CDFBCA070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9D230D-76D8-DA40-9EB8-C549EE65E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5AE63C-2D22-5A7A-819C-FAB0FDA4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9C5E46-CF31-9969-1489-D9223FA3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52F604-387C-4063-E220-DA9B73CA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6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1F172-21CE-44C1-CE2F-1FFB7070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DAD39-3325-8BE4-B798-60A3323DF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D26D04-7A05-48A4-DD29-C571284BF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0734A-34E6-9E46-A1A2-AE0665A91490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CE4D8A-03B7-EECD-8662-5CB3E6CDD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A168FD-0811-BEF7-CD19-82413859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070C8-3C72-B747-8007-469AFC05D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Заголовок"/>
          <p:cNvSpPr txBox="1"/>
          <p:nvPr/>
        </p:nvSpPr>
        <p:spPr>
          <a:xfrm>
            <a:off x="2852089" y="1733294"/>
            <a:ext cx="6304611" cy="98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8000" spc="0" dirty="0"/>
              <a:t>Spring AOP</a:t>
            </a:r>
          </a:p>
        </p:txBody>
      </p:sp>
      <p:pic>
        <p:nvPicPr>
          <p:cNvPr id="888" name="logo_sber_white.png" descr="logo_sber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21" y="857250"/>
            <a:ext cx="1152923" cy="3159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2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8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5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8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98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8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1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8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4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9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07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</p:grpSpPr>
        <p:sp>
          <p:nvSpPr>
            <p:cNvPr id="9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0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9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3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9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6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9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19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9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2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9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5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9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28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9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1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9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4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9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37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9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0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9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3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9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46" name="Сгруппировать"/>
          <p:cNvGrpSpPr/>
          <p:nvPr/>
        </p:nvGrpSpPr>
        <p:grpSpPr>
          <a:xfrm>
            <a:off x="-774700" y="5891645"/>
            <a:ext cx="762000" cy="428625"/>
            <a:chOff x="0" y="0"/>
            <a:chExt cx="1524000" cy="857250"/>
          </a:xfrm>
        </p:grpSpPr>
        <p:sp>
          <p:nvSpPr>
            <p:cNvPr id="9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622C837A-33A5-A832-248F-39D3D20394B4}"/>
              </a:ext>
            </a:extLst>
          </p:cNvPr>
          <p:cNvSpPr txBox="1"/>
          <p:nvPr/>
        </p:nvSpPr>
        <p:spPr>
          <a:xfrm>
            <a:off x="2826689" y="3335156"/>
            <a:ext cx="6304611" cy="180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000" spc="0" dirty="0"/>
              <a:t>Все о нем слышали и знают,</a:t>
            </a:r>
            <a:r>
              <a:rPr lang="en-US" sz="4000" spc="0" dirty="0"/>
              <a:t> </a:t>
            </a:r>
            <a:r>
              <a:rPr lang="ru-RU" sz="4000" spc="0" dirty="0"/>
              <a:t>но часто ли его используют на самом деле?</a:t>
            </a:r>
            <a:endParaRPr lang="en-US" sz="4000" spc="0" dirty="0"/>
          </a:p>
        </p:txBody>
      </p:sp>
      <p:sp>
        <p:nvSpPr>
          <p:cNvPr id="3" name="Заголовок">
            <a:extLst>
              <a:ext uri="{FF2B5EF4-FFF2-40B4-BE49-F238E27FC236}">
                <a16:creationId xmlns:a16="http://schemas.microsoft.com/office/drawing/2014/main" id="{C99652AD-A945-C71C-F56E-E00A8405886E}"/>
              </a:ext>
            </a:extLst>
          </p:cNvPr>
          <p:cNvSpPr txBox="1"/>
          <p:nvPr/>
        </p:nvSpPr>
        <p:spPr>
          <a:xfrm>
            <a:off x="2943676" y="5765973"/>
            <a:ext cx="6304611" cy="46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600" spc="0" dirty="0"/>
              <a:t>Искандер </a:t>
            </a:r>
            <a:r>
              <a:rPr lang="ru-RU" sz="3600" spc="0" dirty="0" err="1"/>
              <a:t>Габдрахманов</a:t>
            </a:r>
            <a:endParaRPr lang="en-US" sz="3600" spc="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вокруг нас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77546" y="1844094"/>
            <a:ext cx="9322846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0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40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Transactional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4000" b="1" kern="1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– 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Выполнение</a:t>
            </a:r>
            <a:r>
              <a:rPr lang="en-US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метода перехватывается при помощи </a:t>
            </a:r>
            <a:r>
              <a:rPr lang="ru-RU" sz="400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AnnotationTransactionalAspect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отвечает за создание и откат транзакций.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1743815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160024"/>
            <a:ext cx="6304611" cy="224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6600" spc="0" dirty="0"/>
              <a:t>Зачем же нам понадобились аспекты</a:t>
            </a:r>
            <a:endParaRPr lang="en-US" sz="6600" spc="0" dirty="0"/>
          </a:p>
        </p:txBody>
      </p:sp>
    </p:spTree>
    <p:extLst>
      <p:ext uri="{BB962C8B-B14F-4D97-AF65-F5344CB8AC3E}">
        <p14:creationId xmlns:p14="http://schemas.microsoft.com/office/powerpoint/2010/main" val="41533471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138335" y="2480199"/>
            <a:ext cx="9722868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Посмотрим, как обычно выглядят наши контроллеры</a:t>
            </a:r>
            <a:endParaRPr lang="ru-RU" sz="5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1886571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35300" y="1361911"/>
            <a:ext cx="66166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Так </a:t>
            </a:r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выглядели наши контроллеры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D43D55-96CD-2139-99DE-FBADB792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9" y="1844094"/>
            <a:ext cx="11665988" cy="39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756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A4DB2C-367F-5499-D443-39533A52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162051"/>
            <a:ext cx="7277100" cy="4851400"/>
          </a:xfrm>
          <a:prstGeom prst="rect">
            <a:avLst/>
          </a:prstGeom>
        </p:spPr>
      </p:pic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6CBBCDC3-21D5-562F-64E6-4265F15554DD}"/>
              </a:ext>
            </a:extLst>
          </p:cNvPr>
          <p:cNvSpPr txBox="1"/>
          <p:nvPr/>
        </p:nvSpPr>
        <p:spPr>
          <a:xfrm>
            <a:off x="3168667" y="3504767"/>
            <a:ext cx="6616666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4400" b="1" kern="100" dirty="0"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OK?...</a:t>
            </a:r>
            <a:endParaRPr lang="ru-RU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031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469678" y="1423467"/>
            <a:ext cx="4490644" cy="4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Внедрили свою аннотацию</a:t>
            </a:r>
            <a:endParaRPr lang="ru-RU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D796B0-4FD7-0195-3835-358733AE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76391"/>
            <a:ext cx="8630816" cy="49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43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35300" y="1415469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Ввели </a:t>
            </a:r>
            <a:r>
              <a:rPr lang="ru-RU" sz="2800" b="1" kern="100" dirty="0" err="1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пойнткат</a:t>
            </a:r>
            <a:r>
              <a:rPr lang="ru-RU" sz="28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, считывающий аннотацию с метода или класса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CB5E97-6948-890F-24EB-1646ED89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5" y="1810449"/>
            <a:ext cx="11836490" cy="416935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EDDFC2A-609F-B9B5-25DF-E3ABDD246900}"/>
              </a:ext>
            </a:extLst>
          </p:cNvPr>
          <p:cNvSpPr/>
          <p:nvPr/>
        </p:nvSpPr>
        <p:spPr>
          <a:xfrm>
            <a:off x="1511300" y="3571102"/>
            <a:ext cx="1323546" cy="348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53147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24000" y="2122890"/>
            <a:ext cx="9322846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 algn="ctr"/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Срез (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pointcut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точек соединения, к которым будет применяться аспект.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4988228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Логирующий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аспект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958501" y="1205927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начало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D6E17C-ECE3-0BD9-285D-5045EDC6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490260"/>
            <a:ext cx="11099800" cy="547355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9FF336-0096-DE69-98CD-04367E1486EF}"/>
              </a:ext>
            </a:extLst>
          </p:cNvPr>
          <p:cNvSpPr/>
          <p:nvPr/>
        </p:nvSpPr>
        <p:spPr>
          <a:xfrm>
            <a:off x="1536700" y="2929467"/>
            <a:ext cx="1003300" cy="35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79845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Before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Before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 данного типа запускаются перед выполнением целевых методов.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AA31DA3E-D989-0CCD-D041-1E4382398118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B98567D-9DF5-3785-4EF0-1123AC03640B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41058-7026-C760-DD81-B8B0C520BE13}"/>
              </a:ext>
            </a:extLst>
          </p:cNvPr>
          <p:cNvSpPr txBox="1"/>
          <p:nvPr/>
        </p:nvSpPr>
        <p:spPr>
          <a:xfrm>
            <a:off x="4287480" y="3809257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375C83CA-45E1-F865-2B8F-4B4CB90834AD}"/>
              </a:ext>
            </a:extLst>
          </p:cNvPr>
          <p:cNvSpPr/>
          <p:nvPr/>
        </p:nvSpPr>
        <p:spPr>
          <a:xfrm>
            <a:off x="6498187" y="303762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1520D-FC4D-337F-2C30-86F57DCEF6E3}"/>
              </a:ext>
            </a:extLst>
          </p:cNvPr>
          <p:cNvSpPr txBox="1"/>
          <p:nvPr/>
        </p:nvSpPr>
        <p:spPr>
          <a:xfrm>
            <a:off x="6706676" y="3178308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6810C5-54ED-029C-AF65-A17C76B0C90C}"/>
              </a:ext>
            </a:extLst>
          </p:cNvPr>
          <p:cNvSpPr/>
          <p:nvPr/>
        </p:nvSpPr>
        <p:spPr>
          <a:xfrm>
            <a:off x="4705933" y="2278251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@Before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00404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Что такое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749301" y="1844094"/>
            <a:ext cx="10242160" cy="2021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АОП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32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аспектно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-ориентированное программирование) это </a:t>
            </a:r>
            <a:r>
              <a:rPr lang="ru-RU" sz="32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парадигма программирования</a:t>
            </a:r>
            <a:r>
              <a:rPr lang="ru-RU" sz="32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направленная внедрение сквозной-кросс функциональности в существующее приложение. </a:t>
            </a:r>
            <a:endParaRPr lang="ru-RU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Основные понятия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95954" y="1168954"/>
            <a:ext cx="9322846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457200"/>
            <a:r>
              <a:rPr lang="ru-RU" sz="4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Совет(</a:t>
            </a:r>
            <a:r>
              <a:rPr lang="en-US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advice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4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код, который выполняется в определённые моменты времени, указанные в точке соединения.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7759155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3014035" y="1245348"/>
            <a:ext cx="5950769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Аспект, обрабатывающий конец выполнения метода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32F775-E43B-45C3-5AD8-28F2323A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464556"/>
            <a:ext cx="12353192" cy="494372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B2C6FC-44C0-0203-1CD7-9FF2C9C04EE2}"/>
              </a:ext>
            </a:extLst>
          </p:cNvPr>
          <p:cNvSpPr/>
          <p:nvPr/>
        </p:nvSpPr>
        <p:spPr>
          <a:xfrm>
            <a:off x="976804" y="3005821"/>
            <a:ext cx="928196" cy="3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362035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 After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After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советы, которые выполняются после завершения выполнения целевых методов.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AA63FD4E-9E39-CE55-2E11-6B4DDB7734D3}"/>
              </a:ext>
            </a:extLst>
          </p:cNvPr>
          <p:cNvSpPr/>
          <p:nvPr/>
        </p:nvSpPr>
        <p:spPr>
          <a:xfrm>
            <a:off x="2273300" y="3820377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62D83CC7-F259-EF23-71E0-47B8DBE51A68}"/>
              </a:ext>
            </a:extLst>
          </p:cNvPr>
          <p:cNvSpPr/>
          <p:nvPr/>
        </p:nvSpPr>
        <p:spPr>
          <a:xfrm>
            <a:off x="5158660" y="4613635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E5BD-D7E8-71DC-292D-00111B01893E}"/>
              </a:ext>
            </a:extLst>
          </p:cNvPr>
          <p:cNvSpPr txBox="1"/>
          <p:nvPr/>
        </p:nvSpPr>
        <p:spPr>
          <a:xfrm>
            <a:off x="4734640" y="3701334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C35F2903-5957-0C65-FF16-841FC9951BB7}"/>
              </a:ext>
            </a:extLst>
          </p:cNvPr>
          <p:cNvSpPr/>
          <p:nvPr/>
        </p:nvSpPr>
        <p:spPr>
          <a:xfrm>
            <a:off x="4385744" y="2978365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6438-BBF7-F209-5717-A929208CF92A}"/>
              </a:ext>
            </a:extLst>
          </p:cNvPr>
          <p:cNvSpPr txBox="1"/>
          <p:nvPr/>
        </p:nvSpPr>
        <p:spPr>
          <a:xfrm>
            <a:off x="2682727" y="3165224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C135AB-8D16-24E4-19D0-CAB809127779}"/>
              </a:ext>
            </a:extLst>
          </p:cNvPr>
          <p:cNvSpPr/>
          <p:nvPr/>
        </p:nvSpPr>
        <p:spPr>
          <a:xfrm>
            <a:off x="2593490" y="2218993"/>
            <a:ext cx="3931619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@After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9488471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Чистим код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2812231" y="1334070"/>
            <a:ext cx="5950769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28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 стало чище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CBD513-1748-E751-FC36-70EF66FD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430" y="1749995"/>
            <a:ext cx="12326650" cy="35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01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Профит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681931" y="1844094"/>
            <a:ext cx="8605069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Ключевой вопрос – зачем?</a:t>
            </a:r>
          </a:p>
          <a:p>
            <a:pPr algn="ctr"/>
            <a:r>
              <a:rPr lang="ru-RU" sz="44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100 методов в контроллерах –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минус 200 строк в коде. </a:t>
            </a:r>
            <a:r>
              <a:rPr lang="ru-RU" sz="44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Плюс одна аннотация над контроллером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0627611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Профит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064201-4F30-DE7A-CF2E-86F391A9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01" y="965754"/>
            <a:ext cx="8527299" cy="56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728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851649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Логирование исключений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852283" y="2156857"/>
            <a:ext cx="10487434" cy="2544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5400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Логирование контроллеров отлично себя показало, и мы решили </a:t>
            </a:r>
            <a:r>
              <a:rPr lang="ru-RU" sz="5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расширить функционал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767737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повседневе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951722" y="1844094"/>
            <a:ext cx="10465578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@</a:t>
            </a:r>
            <a:r>
              <a:rPr lang="ru-RU" sz="40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ControllerAdvice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</a:t>
            </a:r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- </a:t>
            </a:r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 общих задач 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контроллеров</a:t>
            </a:r>
            <a:r>
              <a:rPr lang="en-US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исключения, коды ошибок в ответе, подмена </a:t>
            </a:r>
            <a:r>
              <a:rPr lang="en-US" sz="40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ResponseEntity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Попробуем </a:t>
            </a:r>
            <a:r>
              <a:rPr lang="ru-RU" sz="40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кастомизировать</a:t>
            </a:r>
            <a:r>
              <a:rPr lang="ru-RU" sz="40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обработку ошибок в сервисном слое.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63864882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D1326F-2A92-91F6-4DD1-EB41D31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368" y="1415469"/>
            <a:ext cx="12192000" cy="467940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569FF98-0FE7-6BD2-9700-BDFBB100F4F6}"/>
              </a:ext>
            </a:extLst>
          </p:cNvPr>
          <p:cNvSpPr/>
          <p:nvPr/>
        </p:nvSpPr>
        <p:spPr>
          <a:xfrm>
            <a:off x="1341121" y="2858935"/>
            <a:ext cx="1943946" cy="358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9FBBD6-FA0D-69A3-1F6F-0DB242F1466D}"/>
              </a:ext>
            </a:extLst>
          </p:cNvPr>
          <p:cNvSpPr/>
          <p:nvPr/>
        </p:nvSpPr>
        <p:spPr>
          <a:xfrm>
            <a:off x="7422726" y="2842629"/>
            <a:ext cx="2470573" cy="40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4500055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575210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b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AfterThrowing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после исключения. 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40FFC8D7-68B0-595E-940E-108D6A0ACA3F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E20285A-2967-5A97-5709-DD55E52EA4CD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E1FC6-1E31-4BD7-3CE2-A6411C7D3C91}"/>
              </a:ext>
            </a:extLst>
          </p:cNvPr>
          <p:cNvSpPr txBox="1"/>
          <p:nvPr/>
        </p:nvSpPr>
        <p:spPr>
          <a:xfrm>
            <a:off x="4611547" y="3908339"/>
            <a:ext cx="250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5" name="Стрелка вниз 4">
            <a:extLst>
              <a:ext uri="{FF2B5EF4-FFF2-40B4-BE49-F238E27FC236}">
                <a16:creationId xmlns:a16="http://schemas.microsoft.com/office/drawing/2014/main" id="{E9B3BAD4-9A86-48E9-EAC7-FEA5805F8353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A3506-EEAD-48B4-0426-180EE0A538F8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20022D-C955-FB75-2285-370E2350E2EB}"/>
              </a:ext>
            </a:extLst>
          </p:cNvPr>
          <p:cNvSpPr/>
          <p:nvPr/>
        </p:nvSpPr>
        <p:spPr>
          <a:xfrm>
            <a:off x="1831489" y="2366841"/>
            <a:ext cx="6249830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</a:t>
            </a:r>
            <a:r>
              <a:rPr lang="en-US" sz="3600" dirty="0" err="1"/>
              <a:t>AfterThrowing</a:t>
            </a:r>
            <a:endParaRPr lang="ru-RU" sz="3600" dirty="0"/>
          </a:p>
        </p:txBody>
      </p: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E1AF0BD2-3FA1-3014-541F-BCC673C4676E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0575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Какую задачу решает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838200" y="2569028"/>
            <a:ext cx="10515600" cy="226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dirty="0">
                <a:solidFill>
                  <a:schemeClr val="bg1"/>
                </a:solidFill>
                <a:latin typeface="Helvetica"/>
                <a:sym typeface="Helvetica"/>
              </a:rPr>
              <a:t>Задача АОП – внедрение </a:t>
            </a:r>
            <a:r>
              <a:rPr lang="ru-RU" sz="36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сквозной функциональности </a:t>
            </a:r>
            <a:r>
              <a:rPr lang="ru-RU" sz="3600" dirty="0">
                <a:solidFill>
                  <a:schemeClr val="bg1"/>
                </a:solidFill>
                <a:latin typeface="Helvetica"/>
                <a:sym typeface="Helvetica"/>
              </a:rPr>
              <a:t>в приложение,</a:t>
            </a:r>
          </a:p>
          <a:p>
            <a:pPr algn="just"/>
            <a:r>
              <a:rPr lang="ru-RU" sz="3600" dirty="0">
                <a:solidFill>
                  <a:schemeClr val="bg1"/>
                </a:solidFill>
                <a:latin typeface="Helvetica"/>
                <a:sym typeface="Helvetica"/>
              </a:rPr>
              <a:t>экономия времени на внедрении общих функций в бизнес-логику.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2177A8-66D0-201F-7A8F-1DA54DA0BF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802464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761999" y="1844094"/>
            <a:ext cx="10467660" cy="3744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000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Здесь мы </a:t>
            </a:r>
            <a:r>
              <a:rPr lang="ru-RU" sz="40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перехватываем исключение, не только в основном методе, помеченном аннотацией, но и из приватных методов вызванных в основном методе. Не требуется использовать </a:t>
            </a:r>
            <a:r>
              <a:rPr lang="en-US" sz="4000" b="1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self inject</a:t>
            </a:r>
            <a:r>
              <a:rPr lang="en-US" sz="4000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  <a:sym typeface="Helvetica"/>
              </a:rPr>
              <a:t>.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/>
            <a:r>
              <a:rPr lang="ru-RU" sz="4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5478243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Обработка ошибок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559147" y="2512394"/>
            <a:ext cx="860506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400" b="1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Наши лямбды стали чище </a:t>
            </a:r>
            <a:r>
              <a:rPr lang="ru-RU" sz="4400" b="1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никакого </a:t>
            </a:r>
            <a:r>
              <a:rPr lang="ru-RU" sz="44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логирующего</a:t>
            </a:r>
            <a:r>
              <a:rPr lang="ru-RU" sz="44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 кода. 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1854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Цена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проксирования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143000" y="1576958"/>
            <a:ext cx="9675238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sz="4400" kern="100" dirty="0" err="1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проксирования</a:t>
            </a:r>
            <a:r>
              <a:rPr lang="ru-RU" sz="44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Spring AOP </a:t>
            </a:r>
            <a:r>
              <a:rPr lang="ru-RU" sz="44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использует </a:t>
            </a:r>
            <a:r>
              <a:rPr lang="en-US" sz="440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SGlib</a:t>
            </a:r>
            <a:r>
              <a:rPr lang="en-US" sz="44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44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создавая прокси, что в рамках небольшого проекта практически никак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 сказалось на производительности.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8267944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Цена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проксирования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660142" y="1844094"/>
            <a:ext cx="10642599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Однако при использовании большого количества аспектов (несколько тысяч)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производительность может упасть.</a:t>
            </a:r>
          </a:p>
        </p:txBody>
      </p:sp>
    </p:spTree>
    <p:extLst>
      <p:ext uri="{BB962C8B-B14F-4D97-AF65-F5344CB8AC3E}">
        <p14:creationId xmlns:p14="http://schemas.microsoft.com/office/powerpoint/2010/main" val="198353003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Цена </a:t>
            </a:r>
            <a:r>
              <a:rPr lang="ru-RU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проксирования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774700" y="2176693"/>
            <a:ext cx="10366050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В таких случаях подойдет </a:t>
            </a:r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weaving</a:t>
            </a:r>
            <a:r>
              <a:rPr lang="en-US" sz="4400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 </a:t>
            </a:r>
            <a:r>
              <a:rPr lang="ru-RU" sz="4400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на этапе компиляции при использовании </a:t>
            </a:r>
            <a:r>
              <a:rPr lang="en-US" sz="4400" kern="1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cs typeface="Times New Roman" panose="02020603050405020304" pitchFamily="18" charset="0"/>
              </a:rPr>
              <a:t>A</a:t>
            </a:r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spectJ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компилятора.</a:t>
            </a:r>
          </a:p>
        </p:txBody>
      </p:sp>
    </p:spTree>
    <p:extLst>
      <p:ext uri="{BB962C8B-B14F-4D97-AF65-F5344CB8AC3E}">
        <p14:creationId xmlns:p14="http://schemas.microsoft.com/office/powerpoint/2010/main" val="3594715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Немного теории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332454" y="2362754"/>
            <a:ext cx="9322846" cy="226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Вплетение (</a:t>
            </a:r>
            <a:r>
              <a:rPr lang="ru-RU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weaving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)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процесс связывания аспектов с другими объектами для </a:t>
            </a:r>
            <a:r>
              <a:rPr lang="ru-RU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внедрения нужной расширенной логики в целевой класс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250116281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Compile 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536700" y="1239341"/>
            <a:ext cx="9322846" cy="528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en-US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</a:t>
            </a:r>
            <a:r>
              <a:rPr lang="en-US" sz="34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 </a:t>
            </a:r>
            <a:r>
              <a:rPr lang="ru-RU" sz="3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во время компиляции(</a:t>
            </a:r>
            <a:r>
              <a:rPr lang="en-US" sz="3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AspectJ</a:t>
            </a:r>
            <a:r>
              <a:rPr lang="ru-RU" sz="3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):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Высокая производительность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Применение ко всем классам (финальные классы и статические методы).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Необходимость использования специального компилятора </a:t>
            </a:r>
          </a:p>
          <a:p>
            <a:r>
              <a:rPr lang="ru-RU" sz="3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Усложнение процесса сборки проекта.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488440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Classloader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292087" y="1177786"/>
            <a:ext cx="9567459" cy="448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на </a:t>
            </a:r>
            <a:r>
              <a:rPr lang="ru-RU" sz="36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уровне загрузчика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Позволяет применять аспекты без изменения процесса сборки.</a:t>
            </a: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Можно управлять аспектами на уровне загрузки классов.</a:t>
            </a: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Меньшая производительность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10753217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CGlib</a:t>
            </a:r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 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weaving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774700" y="1052413"/>
            <a:ext cx="10084846" cy="448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</a:t>
            </a:r>
            <a:r>
              <a:rPr lang="ru-RU" sz="36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внедрения через </a:t>
            </a:r>
            <a:r>
              <a:rPr lang="en-US" sz="3600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CGlib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• Простота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Не требует лишних инструментов.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• Просто конфигурируется</a:t>
            </a:r>
          </a:p>
          <a:p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36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Недостатки: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6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Ограниченная поддержка (финальные классы)</a:t>
            </a:r>
          </a:p>
          <a:p>
            <a:r>
              <a:rPr lang="en-US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Небольшая потеря производительности</a:t>
            </a: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9345940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6D8C851-1839-761F-6561-0C2B7150491D}"/>
              </a:ext>
            </a:extLst>
          </p:cNvPr>
          <p:cNvSpPr txBox="1"/>
          <p:nvPr/>
        </p:nvSpPr>
        <p:spPr>
          <a:xfrm>
            <a:off x="1018851" y="2124012"/>
            <a:ext cx="9785690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400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Как на этапе разработки быстро оценить в первом приближении </a:t>
            </a:r>
            <a:r>
              <a:rPr lang="ru-RU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производительность метода</a:t>
            </a:r>
            <a:r>
              <a:rPr lang="ru-RU" sz="4400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ru-RU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687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Механизмы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682529" y="2798827"/>
            <a:ext cx="8330593" cy="12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Кто знает про аспекты и их механизмы?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23478363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511300" y="2156857"/>
            <a:ext cx="8605069" cy="2544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5400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Но почему не </a:t>
            </a:r>
            <a:r>
              <a:rPr lang="en-US" sz="5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JMH</a:t>
            </a:r>
            <a:r>
              <a:rPr lang="ru-RU" sz="5400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5400" kern="100" dirty="0">
              <a:solidFill>
                <a:schemeClr val="bg1"/>
              </a:solidFill>
              <a:effectLst/>
              <a:latin typeface="Helvetica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5400" kern="100" dirty="0">
                <a:solidFill>
                  <a:schemeClr val="bg1"/>
                </a:solidFill>
                <a:effectLst/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Или какой</a:t>
            </a:r>
            <a:r>
              <a:rPr lang="ru-RU" sz="5400" kern="100" dirty="0">
                <a:solidFill>
                  <a:schemeClr val="bg1"/>
                </a:solidFill>
                <a:latin typeface="Helvetica"/>
                <a:ea typeface="Calibri" panose="020F0502020204030204" pitchFamily="34" charset="0"/>
                <a:cs typeface="Times New Roman" panose="02020603050405020304" pitchFamily="18" charset="0"/>
              </a:rPr>
              <a:t>-нибудь другой плагин?</a:t>
            </a:r>
            <a:endParaRPr lang="ru-RU" sz="5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9744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143000" y="2049135"/>
            <a:ext cx="9636534" cy="275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JMH</a:t>
            </a:r>
            <a:r>
              <a:rPr lang="ru-RU" sz="4400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 прекрасно справится с бенчем обычного объекта, но если мы используем </a:t>
            </a:r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Spring</a:t>
            </a:r>
            <a:r>
              <a:rPr lang="ru-RU" sz="4400" kern="100" dirty="0">
                <a:solidFill>
                  <a:schemeClr val="bg1"/>
                </a:solidFill>
                <a:latin typeface="Helvetica"/>
                <a:cs typeface="Times New Roman" panose="02020603050405020304" pitchFamily="18" charset="0"/>
              </a:rPr>
              <a:t>, его настройка сильно усложняется </a:t>
            </a:r>
            <a:endParaRPr lang="en-US" sz="4400" kern="100" dirty="0">
              <a:solidFill>
                <a:schemeClr val="bg1"/>
              </a:solidFill>
              <a:effectLst/>
              <a:latin typeface="Helvetic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656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74E6B-0D93-93D7-646C-6B0A11E8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26" y="191529"/>
            <a:ext cx="11469948" cy="730147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E8C7D6-ECE3-ABFD-53E2-5EE4D441AB47}"/>
              </a:ext>
            </a:extLst>
          </p:cNvPr>
          <p:cNvSpPr/>
          <p:nvPr/>
        </p:nvSpPr>
        <p:spPr>
          <a:xfrm>
            <a:off x="1955595" y="1857825"/>
            <a:ext cx="897964" cy="3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2179288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B3C2D4-9DF9-8B12-05E8-A205AB44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244" y="368155"/>
            <a:ext cx="12179300" cy="584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167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Advice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726154" y="509219"/>
            <a:ext cx="9322846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ru-RU" sz="28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Around</a:t>
            </a:r>
            <a:r>
              <a:rPr lang="ru-RU" sz="28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 </a:t>
            </a:r>
            <a:r>
              <a:rPr lang="ru-RU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выполняется и до и после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joinpoint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CFD40884-D1C4-F59F-2257-CE905EAB4578}"/>
              </a:ext>
            </a:extLst>
          </p:cNvPr>
          <p:cNvSpPr/>
          <p:nvPr/>
        </p:nvSpPr>
        <p:spPr>
          <a:xfrm>
            <a:off x="2150207" y="4027382"/>
            <a:ext cx="7235125" cy="2348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Runtime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6B7B0A5-6833-E747-9CB6-78F436EC62A1}"/>
              </a:ext>
            </a:extLst>
          </p:cNvPr>
          <p:cNvSpPr/>
          <p:nvPr/>
        </p:nvSpPr>
        <p:spPr>
          <a:xfrm>
            <a:off x="5035567" y="4820640"/>
            <a:ext cx="762000" cy="76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F3B8C-2855-4395-F031-918E7924D1D9}"/>
              </a:ext>
            </a:extLst>
          </p:cNvPr>
          <p:cNvSpPr txBox="1"/>
          <p:nvPr/>
        </p:nvSpPr>
        <p:spPr>
          <a:xfrm>
            <a:off x="3972640" y="3508905"/>
            <a:ext cx="250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Proceed </a:t>
            </a:r>
            <a:r>
              <a:rPr lang="en-US" sz="3600" b="1" dirty="0" err="1">
                <a:solidFill>
                  <a:srgbClr val="FFC000"/>
                </a:solidFill>
              </a:rPr>
              <a:t>JoinPoint</a:t>
            </a:r>
            <a:endParaRPr lang="ru-RU" sz="3600" b="1" dirty="0">
              <a:solidFill>
                <a:srgbClr val="FFC000"/>
              </a:solidFill>
            </a:endParaRPr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21828A3E-1194-0408-DFE8-960DABF4B34C}"/>
              </a:ext>
            </a:extLst>
          </p:cNvPr>
          <p:cNvSpPr/>
          <p:nvPr/>
        </p:nvSpPr>
        <p:spPr>
          <a:xfrm>
            <a:off x="3623743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79C1-7610-5EC0-AA60-FFC6A8EE3ACB}"/>
              </a:ext>
            </a:extLst>
          </p:cNvPr>
          <p:cNvSpPr txBox="1"/>
          <p:nvPr/>
        </p:nvSpPr>
        <p:spPr>
          <a:xfrm>
            <a:off x="1920726" y="3313072"/>
            <a:ext cx="2056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PointCut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D47FCCC-4777-7120-36A9-3C4EF1B319B4}"/>
              </a:ext>
            </a:extLst>
          </p:cNvPr>
          <p:cNvSpPr/>
          <p:nvPr/>
        </p:nvSpPr>
        <p:spPr>
          <a:xfrm>
            <a:off x="1831489" y="2366841"/>
            <a:ext cx="7325211" cy="759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Advice @Around</a:t>
            </a:r>
            <a:endParaRPr lang="ru-RU" sz="3600" dirty="0"/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EFBD2B2B-32B0-9408-4068-B41F40485995}"/>
              </a:ext>
            </a:extLst>
          </p:cNvPr>
          <p:cNvSpPr/>
          <p:nvPr/>
        </p:nvSpPr>
        <p:spPr>
          <a:xfrm rot="10800000">
            <a:off x="3822699" y="5043452"/>
            <a:ext cx="1593867" cy="3384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низ 14">
            <a:extLst>
              <a:ext uri="{FF2B5EF4-FFF2-40B4-BE49-F238E27FC236}">
                <a16:creationId xmlns:a16="http://schemas.microsoft.com/office/drawing/2014/main" id="{19E8FF87-ECDF-8102-4391-1E9A01D1FB91}"/>
              </a:ext>
            </a:extLst>
          </p:cNvPr>
          <p:cNvSpPr/>
          <p:nvPr/>
        </p:nvSpPr>
        <p:spPr>
          <a:xfrm>
            <a:off x="6915500" y="3126213"/>
            <a:ext cx="347113" cy="209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95880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A027C5B8-2DE4-BBF7-EB1F-60804C266ED7}"/>
              </a:ext>
            </a:extLst>
          </p:cNvPr>
          <p:cNvSpPr txBox="1"/>
          <p:nvPr/>
        </p:nvSpPr>
        <p:spPr>
          <a:xfrm>
            <a:off x="1475707" y="2387689"/>
            <a:ext cx="9179593" cy="208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4400" dirty="0">
                <a:solidFill>
                  <a:schemeClr val="bg1"/>
                </a:solidFill>
                <a:latin typeface="Helvetica"/>
              </a:rPr>
              <a:t>Advice</a:t>
            </a:r>
            <a:r>
              <a:rPr lang="en-US" sz="44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@Around </a:t>
            </a:r>
            <a:r>
              <a:rPr lang="ru-RU" sz="4400" dirty="0">
                <a:solidFill>
                  <a:schemeClr val="bg1"/>
                </a:solidFill>
                <a:latin typeface="Helvetica"/>
              </a:rPr>
              <a:t>отлично подошел нам для такого незамысловатого бенчмарка</a:t>
            </a:r>
            <a:endParaRPr lang="en-US" sz="4400" kern="100" dirty="0">
              <a:solidFill>
                <a:schemeClr val="bg1"/>
              </a:solidFill>
              <a:effectLst/>
              <a:latin typeface="Helvetica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367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Бенчмарк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14855D-BFA7-F11E-4F6A-89BCEFC5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914515"/>
            <a:ext cx="8999946" cy="55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0165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005708" y="2507978"/>
            <a:ext cx="7887592" cy="184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А теперь попробуем сделать что-нибудь полезное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305867724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Предположим, что у нас есть следующий метод</a:t>
            </a:r>
            <a:endParaRPr lang="en-US" sz="3200" spc="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C5847-39B9-69AB-0949-52A89D01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2169722"/>
            <a:ext cx="13226731" cy="30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658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222493"/>
            <a:ext cx="10693399" cy="1984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Метод </a:t>
            </a:r>
            <a:r>
              <a:rPr lang="ru-RU" sz="4400" spc="0" dirty="0"/>
              <a:t>создает</a:t>
            </a:r>
            <a:r>
              <a:rPr lang="ru-RU" sz="4400" spc="0" dirty="0">
                <a:solidFill>
                  <a:schemeClr val="bg1"/>
                </a:solidFill>
              </a:rPr>
              <a:t> определенные задачи, принимает </a:t>
            </a:r>
            <a:r>
              <a:rPr lang="ru-RU" sz="4400" spc="0" dirty="0"/>
              <a:t>список отделов</a:t>
            </a:r>
            <a:r>
              <a:rPr lang="ru-RU" sz="4400" spc="0" dirty="0">
                <a:solidFill>
                  <a:schemeClr val="bg1"/>
                </a:solidFill>
              </a:rPr>
              <a:t>, для которых нужно создать задачи, и отдел, </a:t>
            </a:r>
            <a:r>
              <a:rPr lang="ru-RU" sz="4400" spc="0" dirty="0"/>
              <a:t>инициировавший</a:t>
            </a:r>
            <a:r>
              <a:rPr lang="ru-RU" sz="4400" spc="0" dirty="0">
                <a:solidFill>
                  <a:schemeClr val="bg1"/>
                </a:solidFill>
              </a:rPr>
              <a:t> задачу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817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946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Механизмы АОП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  <a:p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2D33324A-F539-3D71-8510-B76384D6C3CD}"/>
              </a:ext>
            </a:extLst>
          </p:cNvPr>
          <p:cNvSpPr txBox="1"/>
          <p:nvPr/>
        </p:nvSpPr>
        <p:spPr>
          <a:xfrm>
            <a:off x="1511300" y="1238800"/>
            <a:ext cx="895454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Для тех, кто хочет углубиться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04137A-74B7-1DA7-8A3F-A03091C7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92957"/>
            <a:ext cx="2679700" cy="2679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FEFFD6-EFC6-9FA1-9357-45F6446B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492957"/>
            <a:ext cx="2679700" cy="2679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71C683-DA0F-7E66-0BF1-955DABC2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50" y="2492957"/>
            <a:ext cx="2679700" cy="2679700"/>
          </a:xfrm>
          <a:prstGeom prst="rect">
            <a:avLst/>
          </a:prstGeom>
        </p:spPr>
      </p:pic>
      <p:sp>
        <p:nvSpPr>
          <p:cNvPr id="2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FCCF0E29-01CE-56A9-9A50-1E49B5161C4D}"/>
              </a:ext>
            </a:extLst>
          </p:cNvPr>
          <p:cNvSpPr txBox="1"/>
          <p:nvPr/>
        </p:nvSpPr>
        <p:spPr>
          <a:xfrm>
            <a:off x="1414615" y="5518873"/>
            <a:ext cx="2776385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Habr.com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997B823E-539E-84D5-F6FD-4A5665C817E6}"/>
              </a:ext>
            </a:extLst>
          </p:cNvPr>
          <p:cNvSpPr txBox="1"/>
          <p:nvPr/>
        </p:nvSpPr>
        <p:spPr>
          <a:xfrm>
            <a:off x="5224615" y="5518873"/>
            <a:ext cx="2776385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Habr.com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  <p:sp>
        <p:nvSpPr>
          <p:cNvPr id="6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4F090D94-2188-4ABE-D23C-7EEF273A6F13}"/>
              </a:ext>
            </a:extLst>
          </p:cNvPr>
          <p:cNvSpPr txBox="1"/>
          <p:nvPr/>
        </p:nvSpPr>
        <p:spPr>
          <a:xfrm>
            <a:off x="8357118" y="5518873"/>
            <a:ext cx="330589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Finecosoft.ru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305748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985505"/>
            <a:ext cx="10693399" cy="24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В какой то момент мы решили, что </a:t>
            </a:r>
            <a:r>
              <a:rPr lang="ru-RU" sz="4400" spc="0" dirty="0"/>
              <a:t>не все отделы могут создавать другим отделам задачи</a:t>
            </a:r>
            <a:r>
              <a:rPr lang="ru-RU" sz="4400" spc="0" dirty="0">
                <a:solidFill>
                  <a:schemeClr val="bg1"/>
                </a:solidFill>
              </a:rPr>
              <a:t>, а некоторые - только некоторым. Но вызов метода уже раскидан по коду.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1670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2511930"/>
            <a:ext cx="1069339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400" spc="0" dirty="0">
                <a:solidFill>
                  <a:schemeClr val="bg1"/>
                </a:solidFill>
              </a:rPr>
              <a:t>У нас есть </a:t>
            </a:r>
            <a:r>
              <a:rPr lang="ru-RU" sz="4400" spc="0" dirty="0"/>
              <a:t>таблица с разрешениями</a:t>
            </a:r>
            <a:r>
              <a:rPr lang="ru-RU" sz="4400" spc="0" dirty="0">
                <a:solidFill>
                  <a:schemeClr val="bg1"/>
                </a:solidFill>
              </a:rPr>
              <a:t>, и </a:t>
            </a:r>
            <a:r>
              <a:rPr lang="ru-RU" sz="4400" spc="0" dirty="0"/>
              <a:t>сервис</a:t>
            </a:r>
            <a:r>
              <a:rPr lang="ru-RU" sz="4400" spc="0" dirty="0">
                <a:solidFill>
                  <a:schemeClr val="bg1"/>
                </a:solidFill>
              </a:rPr>
              <a:t>, выполняющий их расчет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3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96834" y="2787799"/>
            <a:ext cx="10693399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</a:rPr>
              <a:t>Но почему просто не внедрить эту логику в </a:t>
            </a:r>
            <a:r>
              <a:rPr lang="ru-RU" sz="4000" spc="0" dirty="0"/>
              <a:t>вызывающий код?</a:t>
            </a:r>
            <a:endParaRPr lang="en-US" sz="4000" spc="0" dirty="0"/>
          </a:p>
        </p:txBody>
      </p:sp>
    </p:spTree>
    <p:extLst>
      <p:ext uri="{BB962C8B-B14F-4D97-AF65-F5344CB8AC3E}">
        <p14:creationId xmlns:p14="http://schemas.microsoft.com/office/powerpoint/2010/main" val="104702157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96834" y="2172246"/>
            <a:ext cx="1069339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</a:rPr>
              <a:t>Мы узнали, что данная функция требуется только на запуске проекта, и потом ее необходимо будет убрать. </a:t>
            </a:r>
            <a:r>
              <a:rPr lang="ru-RU" sz="4000" spc="0" dirty="0"/>
              <a:t>Убрали аспект – исчезла функциональность</a:t>
            </a:r>
            <a:endParaRPr lang="en-US" sz="4000" spc="0" dirty="0"/>
          </a:p>
        </p:txBody>
      </p:sp>
    </p:spTree>
    <p:extLst>
      <p:ext uri="{BB962C8B-B14F-4D97-AF65-F5344CB8AC3E}">
        <p14:creationId xmlns:p14="http://schemas.microsoft.com/office/powerpoint/2010/main" val="26713936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dgehog-in-a-fog-got-lost">
            <a:hlinkClick r:id="" action="ppaction://media"/>
            <a:extLst>
              <a:ext uri="{FF2B5EF4-FFF2-40B4-BE49-F238E27FC236}">
                <a16:creationId xmlns:a16="http://schemas.microsoft.com/office/drawing/2014/main" id="{6102B61C-5F73-CA32-DC8E-273F7C951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5894" y="1024877"/>
            <a:ext cx="6246561" cy="4988573"/>
          </a:xfrm>
          <a:prstGeom prst="rect">
            <a:avLst/>
          </a:prstGeom>
        </p:spPr>
      </p:pic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49300" y="1453502"/>
            <a:ext cx="10693399" cy="56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4400" spc="0" dirty="0">
                <a:solidFill>
                  <a:schemeClr val="bg1"/>
                </a:solidFill>
              </a:rPr>
              <a:t>Ищем решение </a:t>
            </a:r>
            <a:endParaRPr lang="en-US" sz="44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34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57B56D-CABC-F8AA-6A5F-15AAEFB2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94" y="965754"/>
            <a:ext cx="7524206" cy="55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8442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Аспекты в </a:t>
            </a:r>
            <a:r>
              <a:rPr lang="en-US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Spring Security</a:t>
            </a:r>
          </a:p>
        </p:txBody>
      </p:sp>
      <p:sp>
        <p:nvSpPr>
          <p:cNvPr id="6782" name="Это правило применимо и для обычных встреч, но в условиях онлайн-конференции оно еще более актуально.…"/>
          <p:cNvSpPr txBox="1"/>
          <p:nvPr/>
        </p:nvSpPr>
        <p:spPr>
          <a:xfrm>
            <a:off x="1421877" y="1844094"/>
            <a:ext cx="9322846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PreAuthorize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</a:t>
            </a:r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и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@</a:t>
            </a:r>
            <a:r>
              <a:rPr lang="en-US" sz="3600" b="1" dirty="0" err="1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PostAuthorize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 </a:t>
            </a:r>
            <a:r>
              <a:rPr lang="en-US" sz="36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 аннотации используются в </a:t>
            </a:r>
            <a:r>
              <a:rPr lang="en-US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</a:rPr>
              <a:t>Spring Security</a:t>
            </a:r>
            <a:r>
              <a:rPr lang="ru-RU" sz="3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выражения условий доступа до или после выполнения метода, соответственно, но нам они не подойдут.</a:t>
            </a:r>
            <a:endParaRPr lang="ru-RU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25950870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723901" y="2480022"/>
            <a:ext cx="10693399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</a:rPr>
              <a:t>Мы не используем </a:t>
            </a:r>
            <a:r>
              <a:rPr lang="en-US" sz="4000" spc="0" dirty="0"/>
              <a:t>Spring Security </a:t>
            </a:r>
            <a:r>
              <a:rPr lang="ru-RU" sz="4000" spc="0" dirty="0">
                <a:solidFill>
                  <a:schemeClr val="bg1"/>
                </a:solidFill>
              </a:rPr>
              <a:t>на проекте, и подключать его ради этого посчитали нецелесообразным.</a:t>
            </a:r>
            <a:endParaRPr lang="en-US" sz="36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4234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1143000" y="1844094"/>
            <a:ext cx="993139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</a:rPr>
              <a:t>Более того, рамках отдельно взятого </a:t>
            </a:r>
            <a:r>
              <a:rPr lang="ru-RU" sz="4000" spc="0" dirty="0" err="1">
                <a:solidFill>
                  <a:schemeClr val="bg1"/>
                </a:solidFill>
              </a:rPr>
              <a:t>микросервиса</a:t>
            </a:r>
            <a:r>
              <a:rPr lang="ru-RU" sz="4000" spc="0" dirty="0">
                <a:solidFill>
                  <a:schemeClr val="bg1"/>
                </a:solidFill>
              </a:rPr>
              <a:t> БД может не быть вообще, и нам негде будет хранить служебные таблицы.</a:t>
            </a:r>
            <a:endParaRPr lang="en-US" sz="36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9300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Создадим специальный </a:t>
            </a:r>
            <a:r>
              <a:rPr lang="en-US" sz="3200" spc="0" dirty="0">
                <a:solidFill>
                  <a:schemeClr val="bg1"/>
                </a:solidFill>
              </a:rPr>
              <a:t>pointcut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B8E61-D8AE-0FE9-CC24-C1B745D3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31" y="1515325"/>
            <a:ext cx="12262662" cy="42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22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960506" y="2428734"/>
            <a:ext cx="10296387" cy="1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ctr"/>
            <a:r>
              <a:rPr lang="ru-RU" sz="48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Мы используем аспекты постоянно в своей работе неявно</a:t>
            </a:r>
            <a:endParaRPr lang="ru-RU" sz="4800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9755589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Перехват аргументов исполнения метода</a:t>
            </a:r>
            <a:endParaRPr lang="en-US" sz="3200" spc="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BDB5BA-7190-CDF3-AC2B-33798E48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7" y="1251935"/>
            <a:ext cx="12001505" cy="55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043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Безопасность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98728" y="1203968"/>
            <a:ext cx="10693399" cy="4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3200" spc="0" dirty="0">
                <a:solidFill>
                  <a:schemeClr val="bg1"/>
                </a:solidFill>
              </a:rPr>
              <a:t>Перехват аргументов исполнения метода</a:t>
            </a:r>
            <a:endParaRPr lang="en-US" sz="3200" spc="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D5583B-F7F1-923C-7FF2-D2D3ADD9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436" y="1224211"/>
            <a:ext cx="13241726" cy="47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169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Профит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94ECDEB9-1540-BDC1-3EBF-285F1FC91F73}"/>
              </a:ext>
            </a:extLst>
          </p:cNvPr>
          <p:cNvSpPr txBox="1"/>
          <p:nvPr/>
        </p:nvSpPr>
        <p:spPr>
          <a:xfrm>
            <a:off x="1143000" y="2151872"/>
            <a:ext cx="9931399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</a:rPr>
              <a:t>Отлично, когда функциональность нужно будет удалить, потребуется удалить </a:t>
            </a:r>
            <a:r>
              <a:rPr lang="ru-RU" sz="4000" spc="0" dirty="0"/>
              <a:t>всего лишь один класс</a:t>
            </a:r>
            <a:endParaRPr lang="en-US" sz="4000" spc="0" dirty="0"/>
          </a:p>
        </p:txBody>
      </p:sp>
    </p:spTree>
    <p:extLst>
      <p:ext uri="{BB962C8B-B14F-4D97-AF65-F5344CB8AC3E}">
        <p14:creationId xmlns:p14="http://schemas.microsoft.com/office/powerpoint/2010/main" val="217966904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571614-21D7-4E85-9315-C5684FE4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183434"/>
            <a:ext cx="4978400" cy="52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8046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Плюсы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905000" y="1586338"/>
            <a:ext cx="8310153" cy="3744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Главные плюсы использования аспектов аспектов – чистота кода и возможность внедрения единой функциональности сразу на большом количестве объектов.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3422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842064" y="2233801"/>
            <a:ext cx="10693399" cy="239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/>
              <a:t>Быстродействие</a:t>
            </a:r>
            <a:r>
              <a:rPr lang="ru-RU" sz="3600" spc="0" dirty="0">
                <a:solidFill>
                  <a:schemeClr val="bg1"/>
                </a:solidFill>
              </a:rPr>
              <a:t> – разница в исполнении методов – </a:t>
            </a:r>
            <a:r>
              <a:rPr lang="ru-RU" sz="3600" spc="0" dirty="0"/>
              <a:t>от микро до миллисекунд</a:t>
            </a:r>
            <a:r>
              <a:rPr lang="ru-RU" sz="3600" spc="0" dirty="0">
                <a:solidFill>
                  <a:schemeClr val="bg1"/>
                </a:solidFill>
              </a:rPr>
              <a:t>. В рамках </a:t>
            </a:r>
            <a:r>
              <a:rPr lang="ru-RU" sz="3600" spc="0" dirty="0" err="1">
                <a:solidFill>
                  <a:schemeClr val="bg1"/>
                </a:solidFill>
              </a:rPr>
              <a:t>микросервиса</a:t>
            </a:r>
            <a:r>
              <a:rPr lang="ru-RU" sz="3600" spc="0" dirty="0">
                <a:solidFill>
                  <a:schemeClr val="bg1"/>
                </a:solidFill>
              </a:rPr>
              <a:t> изменение производительности – не существенно.</a:t>
            </a:r>
            <a:endParaRPr lang="en-US" sz="3600" spc="0" dirty="0"/>
          </a:p>
        </p:txBody>
      </p:sp>
    </p:spTree>
    <p:extLst>
      <p:ext uri="{BB962C8B-B14F-4D97-AF65-F5344CB8AC3E}">
        <p14:creationId xmlns:p14="http://schemas.microsoft.com/office/powerpoint/2010/main" val="184940346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477078" y="2480023"/>
            <a:ext cx="11359321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</a:rPr>
              <a:t>Конечно, если вы пишете высоконагруженный сервис, и перехватов будет более 10000, просадка производительности </a:t>
            </a:r>
            <a:r>
              <a:rPr lang="ru-RU" sz="4000" spc="0" dirty="0"/>
              <a:t>будет заметна.</a:t>
            </a:r>
            <a:endParaRPr lang="en-US" sz="3600" spc="0" dirty="0"/>
          </a:p>
        </p:txBody>
      </p:sp>
    </p:spTree>
    <p:extLst>
      <p:ext uri="{BB962C8B-B14F-4D97-AF65-F5344CB8AC3E}">
        <p14:creationId xmlns:p14="http://schemas.microsoft.com/office/powerpoint/2010/main" val="269834625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Подводные камни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774700" y="2166039"/>
            <a:ext cx="10693399" cy="1774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/>
              <a:t>Сложность сопровождения</a:t>
            </a:r>
            <a:r>
              <a:rPr lang="ru-RU" sz="3600" b="1" spc="0" dirty="0">
                <a:solidFill>
                  <a:schemeClr val="bg1"/>
                </a:solidFill>
              </a:rPr>
              <a:t> – код и поведение программы становится не интуитивным.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330839365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21889" y="2506626"/>
            <a:ext cx="9849394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000" b="1" spc="0" dirty="0"/>
              <a:t>Так почему же многие слышали об аспектах, но не используют их? </a:t>
            </a:r>
            <a:endParaRPr lang="en-US" sz="3600" b="1" spc="0" dirty="0"/>
          </a:p>
        </p:txBody>
      </p:sp>
    </p:spTree>
    <p:extLst>
      <p:ext uri="{BB962C8B-B14F-4D97-AF65-F5344CB8AC3E}">
        <p14:creationId xmlns:p14="http://schemas.microsoft.com/office/powerpoint/2010/main" val="15463641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74140" y="2151872"/>
            <a:ext cx="9849394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Некоторые считают, что внедрение неочевидной логики в приложение </a:t>
            </a:r>
            <a:r>
              <a:rPr lang="ru-RU" sz="4000" b="1" spc="0" dirty="0"/>
              <a:t>вредно</a:t>
            </a:r>
            <a:r>
              <a:rPr lang="ru-RU" sz="4000" b="1" spc="0" dirty="0">
                <a:solidFill>
                  <a:schemeClr val="bg1"/>
                </a:solidFill>
              </a:rPr>
              <a:t>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087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7288F-43A4-BF92-DB92-776B27AB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844094"/>
            <a:ext cx="11833878" cy="3973801"/>
          </a:xfrm>
          <a:prstGeom prst="rect">
            <a:avLst/>
          </a:prstGeom>
        </p:spPr>
      </p:pic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3326877" y="1238800"/>
            <a:ext cx="553824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r>
              <a:rPr lang="ru-RU" sz="36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Есть ли тут проблема?</a:t>
            </a:r>
            <a:endParaRPr lang="ru-RU" sz="3600" b="1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9733225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374140" y="2459649"/>
            <a:ext cx="9849394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b="1" spc="0" dirty="0">
                <a:solidFill>
                  <a:schemeClr val="bg1"/>
                </a:solidFill>
              </a:rPr>
              <a:t>Кто-то предпочитает </a:t>
            </a:r>
            <a:r>
              <a:rPr lang="ru-RU" sz="4000" b="1" spc="0" dirty="0"/>
              <a:t>более классические подходы</a:t>
            </a:r>
            <a:r>
              <a:rPr lang="ru-RU" sz="4000" b="1" spc="0" dirty="0">
                <a:solidFill>
                  <a:schemeClr val="bg1"/>
                </a:solidFill>
              </a:rPr>
              <a:t>.</a:t>
            </a:r>
            <a:endParaRPr lang="en-US" sz="3600" b="1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3937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1485895" y="2302222"/>
            <a:ext cx="9849394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u-RU" sz="4000" spc="0" dirty="0">
                <a:solidFill>
                  <a:schemeClr val="bg1"/>
                </a:solidFill>
              </a:rPr>
              <a:t>Мы применили сквозную функциональность, и </a:t>
            </a:r>
            <a:r>
              <a:rPr lang="ru-RU" sz="4000" spc="0" dirty="0"/>
              <a:t>остались очень довольны</a:t>
            </a:r>
            <a:endParaRPr lang="en-US" sz="36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90294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6603993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Резюме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1C011A12-DA1B-DE00-7FEE-D8F0ECC019A3}"/>
              </a:ext>
            </a:extLst>
          </p:cNvPr>
          <p:cNvSpPr txBox="1"/>
          <p:nvPr/>
        </p:nvSpPr>
        <p:spPr>
          <a:xfrm>
            <a:off x="2562694" y="2649869"/>
            <a:ext cx="6304611" cy="12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70000"/>
              </a:lnSpc>
              <a:defRPr sz="20000" spc="-60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ru-RU" sz="5400" spc="0" dirty="0"/>
              <a:t>Надеюсь, попробуете и вы!</a:t>
            </a:r>
            <a:endParaRPr lang="en-US" sz="5400" spc="0" dirty="0"/>
          </a:p>
        </p:txBody>
      </p:sp>
    </p:spTree>
    <p:extLst>
      <p:ext uri="{BB962C8B-B14F-4D97-AF65-F5344CB8AC3E}">
        <p14:creationId xmlns:p14="http://schemas.microsoft.com/office/powerpoint/2010/main" val="47458941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4" name="SBER_SPASIBO_LOGO_RUS_COL_RGB.png" descr="SBER_SPASIBO_LOGO_RUS_COL_RG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61303"/>
            <a:ext cx="6096000" cy="17353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07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177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0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177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3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177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6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177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19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177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2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</p:grpSpPr>
        <p:sp>
          <p:nvSpPr>
            <p:cNvPr id="177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5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177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28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177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1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177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4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177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37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177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0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177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3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1774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6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1774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49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1774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4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2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1775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5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1775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58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1775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5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7761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1775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1776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 ">
            <a:extLst>
              <a:ext uri="{FF2B5EF4-FFF2-40B4-BE49-F238E27FC236}">
                <a16:creationId xmlns:a16="http://schemas.microsoft.com/office/drawing/2014/main" id="{05F8586D-40A0-3EDF-28A2-D5C92745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419" y="2713176"/>
            <a:ext cx="2755293" cy="2387622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BBEC2162-15DC-6939-A20A-DE317E3873D5}"/>
              </a:ext>
            </a:extLst>
          </p:cNvPr>
          <p:cNvSpPr/>
          <p:nvPr/>
        </p:nvSpPr>
        <p:spPr>
          <a:xfrm>
            <a:off x="6587856" y="494881"/>
            <a:ext cx="6480071" cy="1134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3000"/>
              </a:lnSpc>
            </a:pPr>
            <a:r>
              <a:rPr lang="ru-RU" sz="8359" b="1" dirty="0">
                <a:gradFill>
                  <a:gsLst>
                    <a:gs pos="0">
                      <a:srgbClr val="7AC0FF"/>
                    </a:gs>
                    <a:gs pos="50000">
                      <a:srgbClr val="42E3B4"/>
                    </a:gs>
                    <a:gs pos="75000">
                      <a:srgbClr val="4BE87B"/>
                    </a:gs>
                    <a:gs pos="100000">
                      <a:srgbClr val="A0E720"/>
                    </a:gs>
                  </a:gsLst>
                  <a:lin ang="0" scaled="0"/>
                </a:gra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Оцените доклад</a:t>
            </a:r>
            <a:endParaRPr lang="en-US" sz="8359" b="1" dirty="0">
              <a:gradFill>
                <a:gsLst>
                  <a:gs pos="0">
                    <a:srgbClr val="7AC0FF"/>
                  </a:gs>
                  <a:gs pos="50000">
                    <a:srgbClr val="42E3B4"/>
                  </a:gs>
                  <a:gs pos="75000">
                    <a:srgbClr val="4BE87B"/>
                  </a:gs>
                  <a:gs pos="100000">
                    <a:srgbClr val="A0E720"/>
                  </a:gs>
                </a:gsLst>
                <a:lin ang="0" scaled="0"/>
              </a:gra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8" y="2389909"/>
            <a:ext cx="3196937" cy="31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344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1511300" y="2075869"/>
            <a:ext cx="8954546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en-US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Transactional </a:t>
            </a:r>
            <a:r>
              <a:rPr lang="ru-RU" sz="4000" b="1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на контроллере </a:t>
            </a:r>
            <a:r>
              <a:rPr lang="ru-RU" sz="40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– </a:t>
            </a:r>
            <a:r>
              <a:rPr lang="ru-RU" sz="4000" dirty="0">
                <a:solidFill>
                  <a:schemeClr val="bg1"/>
                </a:solidFill>
                <a:latin typeface="Helvetica"/>
                <a:sym typeface="Helvetica"/>
              </a:rPr>
              <a:t>все исполняемые методы в сервисном слое объединены в одну долгую транзакцию, могут зависеть от </a:t>
            </a:r>
            <a:r>
              <a:rPr lang="en-US" sz="4000" dirty="0">
                <a:solidFill>
                  <a:schemeClr val="bg1"/>
                </a:solidFill>
                <a:latin typeface="Helvetica"/>
                <a:sym typeface="Helvetica"/>
              </a:rPr>
              <a:t>HTTP </a:t>
            </a:r>
            <a:r>
              <a:rPr lang="ru-RU" sz="4000" dirty="0">
                <a:solidFill>
                  <a:schemeClr val="bg1"/>
                </a:solidFill>
                <a:latin typeface="Helvetica"/>
                <a:sym typeface="Helvetica"/>
              </a:rPr>
              <a:t>сессии.</a:t>
            </a:r>
          </a:p>
        </p:txBody>
      </p:sp>
    </p:spTree>
    <p:extLst>
      <p:ext uri="{BB962C8B-B14F-4D97-AF65-F5344CB8AC3E}">
        <p14:creationId xmlns:p14="http://schemas.microsoft.com/office/powerpoint/2010/main" val="27888223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Текст и картинка"/>
          <p:cNvSpPr txBox="1"/>
          <p:nvPr/>
        </p:nvSpPr>
        <p:spPr>
          <a:xfrm>
            <a:off x="761999" y="449715"/>
            <a:ext cx="7180218" cy="51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>
              <a:lnSpc>
                <a:spcPct val="70000"/>
              </a:lnSpc>
              <a:defRPr sz="10000" b="1" spc="-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sz="4000" spc="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</a:rPr>
              <a:t>Неявное использование</a:t>
            </a:r>
            <a:endParaRPr lang="en-US" sz="4000" spc="0" dirty="0">
              <a:gradFill flip="none" rotWithShape="1">
                <a:gsLst>
                  <a:gs pos="0">
                    <a:srgbClr val="34E234"/>
                  </a:gs>
                  <a:gs pos="19133">
                    <a:srgbClr val="9DCD25"/>
                  </a:gs>
                  <a:gs pos="39357">
                    <a:srgbClr val="F2E800"/>
                  </a:gs>
                  <a:gs pos="58861">
                    <a:srgbClr val="9DCD25"/>
                  </a:gs>
                  <a:gs pos="79839">
                    <a:srgbClr val="00A4E0"/>
                  </a:gs>
                  <a:gs pos="100000">
                    <a:srgbClr val="0086D0"/>
                  </a:gs>
                </a:gsLst>
                <a:lin ang="3000000" scaled="0"/>
              </a:gradFill>
            </a:endParaRPr>
          </a:p>
        </p:txBody>
      </p:sp>
      <p:grpSp>
        <p:nvGrpSpPr>
          <p:cNvPr id="6786" name="Сгруппировать"/>
          <p:cNvGrpSpPr/>
          <p:nvPr/>
        </p:nvGrpSpPr>
        <p:grpSpPr>
          <a:xfrm>
            <a:off x="6096000" y="-428625"/>
            <a:ext cx="762000" cy="428625"/>
            <a:chOff x="0" y="0"/>
            <a:chExt cx="1524000" cy="857250"/>
          </a:xfrm>
        </p:grpSpPr>
        <p:sp>
          <p:nvSpPr>
            <p:cNvPr id="678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34E234">
                <a:alpha val="501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89" name="Сгруппировать"/>
          <p:cNvGrpSpPr/>
          <p:nvPr/>
        </p:nvGrpSpPr>
        <p:grpSpPr>
          <a:xfrm>
            <a:off x="5334000" y="-857250"/>
            <a:ext cx="762000" cy="428625"/>
            <a:chOff x="0" y="0"/>
            <a:chExt cx="1524000" cy="857250"/>
          </a:xfrm>
        </p:grpSpPr>
        <p:sp>
          <p:nvSpPr>
            <p:cNvPr id="678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8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2" name="Сгруппировать"/>
          <p:cNvGrpSpPr/>
          <p:nvPr/>
        </p:nvGrpSpPr>
        <p:grpSpPr>
          <a:xfrm>
            <a:off x="6858000" y="-857250"/>
            <a:ext cx="762000" cy="428625"/>
            <a:chOff x="0" y="0"/>
            <a:chExt cx="1524000" cy="857250"/>
          </a:xfrm>
        </p:grpSpPr>
        <p:sp>
          <p:nvSpPr>
            <p:cNvPr id="679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5" name="Сгруппировать"/>
          <p:cNvGrpSpPr/>
          <p:nvPr/>
        </p:nvGrpSpPr>
        <p:grpSpPr>
          <a:xfrm>
            <a:off x="4572000" y="-428625"/>
            <a:ext cx="762000" cy="428625"/>
            <a:chOff x="0" y="0"/>
            <a:chExt cx="1524000" cy="857250"/>
          </a:xfrm>
        </p:grpSpPr>
        <p:sp>
          <p:nvSpPr>
            <p:cNvPr id="679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798" name="Сгруппировать"/>
          <p:cNvGrpSpPr/>
          <p:nvPr/>
        </p:nvGrpSpPr>
        <p:grpSpPr>
          <a:xfrm>
            <a:off x="3810000" y="-857250"/>
            <a:ext cx="762000" cy="428625"/>
            <a:chOff x="0" y="0"/>
            <a:chExt cx="1524000" cy="857250"/>
          </a:xfrm>
        </p:grpSpPr>
        <p:sp>
          <p:nvSpPr>
            <p:cNvPr id="679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79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1" name="Сгруппировать"/>
          <p:cNvGrpSpPr/>
          <p:nvPr/>
        </p:nvGrpSpPr>
        <p:grpSpPr>
          <a:xfrm>
            <a:off x="3048000" y="-428625"/>
            <a:ext cx="762000" cy="428625"/>
            <a:chOff x="0" y="0"/>
            <a:chExt cx="1524000" cy="857250"/>
          </a:xfrm>
          <a:noFill/>
        </p:grpSpPr>
        <p:sp>
          <p:nvSpPr>
            <p:cNvPr id="679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grpFill/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4" name="Сгруппировать"/>
          <p:cNvGrpSpPr/>
          <p:nvPr/>
        </p:nvGrpSpPr>
        <p:grpSpPr>
          <a:xfrm>
            <a:off x="2286000" y="-857250"/>
            <a:ext cx="762000" cy="428625"/>
            <a:chOff x="0" y="0"/>
            <a:chExt cx="1524000" cy="857250"/>
          </a:xfrm>
        </p:grpSpPr>
        <p:sp>
          <p:nvSpPr>
            <p:cNvPr id="680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07" name="Сгруппировать"/>
          <p:cNvGrpSpPr/>
          <p:nvPr/>
        </p:nvGrpSpPr>
        <p:grpSpPr>
          <a:xfrm>
            <a:off x="1524000" y="-428625"/>
            <a:ext cx="762000" cy="428625"/>
            <a:chOff x="0" y="0"/>
            <a:chExt cx="1524000" cy="857250"/>
          </a:xfrm>
        </p:grpSpPr>
        <p:sp>
          <p:nvSpPr>
            <p:cNvPr id="680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0" name="Сгруппировать"/>
          <p:cNvGrpSpPr/>
          <p:nvPr/>
        </p:nvGrpSpPr>
        <p:grpSpPr>
          <a:xfrm>
            <a:off x="762000" y="-857250"/>
            <a:ext cx="762000" cy="428625"/>
            <a:chOff x="0" y="0"/>
            <a:chExt cx="1524000" cy="857250"/>
          </a:xfrm>
        </p:grpSpPr>
        <p:sp>
          <p:nvSpPr>
            <p:cNvPr id="680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0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3" name="Сгруппировать"/>
          <p:cNvGrpSpPr/>
          <p:nvPr/>
        </p:nvGrpSpPr>
        <p:grpSpPr>
          <a:xfrm>
            <a:off x="0" y="-428625"/>
            <a:ext cx="762001" cy="428625"/>
            <a:chOff x="0" y="0"/>
            <a:chExt cx="1524000" cy="857250"/>
          </a:xfrm>
        </p:grpSpPr>
        <p:sp>
          <p:nvSpPr>
            <p:cNvPr id="6811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2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6" name="Сгруппировать"/>
          <p:cNvGrpSpPr/>
          <p:nvPr/>
        </p:nvGrpSpPr>
        <p:grpSpPr>
          <a:xfrm>
            <a:off x="8382000" y="-857250"/>
            <a:ext cx="762000" cy="428625"/>
            <a:chOff x="0" y="0"/>
            <a:chExt cx="1524000" cy="857250"/>
          </a:xfrm>
        </p:grpSpPr>
        <p:sp>
          <p:nvSpPr>
            <p:cNvPr id="6814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5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19" name="Сгруппировать"/>
          <p:cNvGrpSpPr/>
          <p:nvPr/>
        </p:nvGrpSpPr>
        <p:grpSpPr>
          <a:xfrm>
            <a:off x="7620000" y="-428625"/>
            <a:ext cx="762000" cy="428625"/>
            <a:chOff x="0" y="0"/>
            <a:chExt cx="1524000" cy="857250"/>
          </a:xfrm>
        </p:grpSpPr>
        <p:sp>
          <p:nvSpPr>
            <p:cNvPr id="6817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18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2" name="Сгруппировать"/>
          <p:cNvGrpSpPr/>
          <p:nvPr/>
        </p:nvGrpSpPr>
        <p:grpSpPr>
          <a:xfrm>
            <a:off x="9906000" y="-857250"/>
            <a:ext cx="762000" cy="428625"/>
            <a:chOff x="0" y="0"/>
            <a:chExt cx="1524000" cy="857250"/>
          </a:xfrm>
        </p:grpSpPr>
        <p:sp>
          <p:nvSpPr>
            <p:cNvPr id="6820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1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5" name="Сгруппировать"/>
          <p:cNvGrpSpPr/>
          <p:nvPr/>
        </p:nvGrpSpPr>
        <p:grpSpPr>
          <a:xfrm>
            <a:off x="9144000" y="-428625"/>
            <a:ext cx="762000" cy="428625"/>
            <a:chOff x="0" y="0"/>
            <a:chExt cx="1524000" cy="857250"/>
          </a:xfrm>
        </p:grpSpPr>
        <p:sp>
          <p:nvSpPr>
            <p:cNvPr id="6823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4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28" name="Сгруппировать"/>
          <p:cNvGrpSpPr/>
          <p:nvPr/>
        </p:nvGrpSpPr>
        <p:grpSpPr>
          <a:xfrm>
            <a:off x="11430000" y="-857250"/>
            <a:ext cx="762000" cy="428625"/>
            <a:chOff x="0" y="0"/>
            <a:chExt cx="1524000" cy="857250"/>
          </a:xfrm>
        </p:grpSpPr>
        <p:sp>
          <p:nvSpPr>
            <p:cNvPr id="6826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27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1" name="Сгруппировать"/>
          <p:cNvGrpSpPr/>
          <p:nvPr/>
        </p:nvGrpSpPr>
        <p:grpSpPr>
          <a:xfrm>
            <a:off x="10668000" y="-428625"/>
            <a:ext cx="762000" cy="428625"/>
            <a:chOff x="0" y="0"/>
            <a:chExt cx="1524000" cy="857250"/>
          </a:xfrm>
        </p:grpSpPr>
        <p:sp>
          <p:nvSpPr>
            <p:cNvPr id="6829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0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4" name="Сгруппировать"/>
          <p:cNvGrpSpPr/>
          <p:nvPr/>
        </p:nvGrpSpPr>
        <p:grpSpPr>
          <a:xfrm>
            <a:off x="-762000" y="0"/>
            <a:ext cx="762000" cy="428626"/>
            <a:chOff x="0" y="0"/>
            <a:chExt cx="1524000" cy="857250"/>
          </a:xfrm>
        </p:grpSpPr>
        <p:sp>
          <p:nvSpPr>
            <p:cNvPr id="6832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3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37" name="Сгруппировать"/>
          <p:cNvGrpSpPr/>
          <p:nvPr/>
        </p:nvGrpSpPr>
        <p:grpSpPr>
          <a:xfrm>
            <a:off x="-762000" y="6429375"/>
            <a:ext cx="762000" cy="428625"/>
            <a:chOff x="0" y="0"/>
            <a:chExt cx="1524000" cy="857250"/>
          </a:xfrm>
        </p:grpSpPr>
        <p:sp>
          <p:nvSpPr>
            <p:cNvPr id="6835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6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6840" name="Сгруппировать"/>
          <p:cNvGrpSpPr/>
          <p:nvPr/>
        </p:nvGrpSpPr>
        <p:grpSpPr>
          <a:xfrm>
            <a:off x="-825500" y="6000750"/>
            <a:ext cx="762000" cy="428625"/>
            <a:chOff x="0" y="0"/>
            <a:chExt cx="1524000" cy="857250"/>
          </a:xfrm>
        </p:grpSpPr>
        <p:sp>
          <p:nvSpPr>
            <p:cNvPr id="6838" name="Прямоугольник"/>
            <p:cNvSpPr/>
            <p:nvPr/>
          </p:nvSpPr>
          <p:spPr>
            <a:xfrm>
              <a:off x="0" y="0"/>
              <a:ext cx="1524000" cy="857250"/>
            </a:xfrm>
            <a:prstGeom prst="rect">
              <a:avLst/>
            </a:prstGeom>
            <a:solidFill>
              <a:srgbClr val="FFFFFF">
                <a:alpha val="1478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6839" name="Прямоугольник"/>
            <p:cNvSpPr/>
            <p:nvPr/>
          </p:nvSpPr>
          <p:spPr>
            <a:xfrm>
              <a:off x="25400" y="25400"/>
              <a:ext cx="1473200" cy="806450"/>
            </a:xfrm>
            <a:prstGeom prst="rect">
              <a:avLst/>
            </a:prstGeom>
            <a:solidFill>
              <a:srgbClr val="FFFFFF">
                <a:alpha val="672"/>
              </a:srgbClr>
            </a:solidFill>
            <a:ln w="12700" cap="flat">
              <a:solidFill>
                <a:srgbClr val="000000">
                  <a:alpha val="49758"/>
                </a:srgbClr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4" name="Это правило применимо и для обычных встреч, но в условиях онлайн-конференции оно еще более актуально.…">
            <a:extLst>
              <a:ext uri="{FF2B5EF4-FFF2-40B4-BE49-F238E27FC236}">
                <a16:creationId xmlns:a16="http://schemas.microsoft.com/office/drawing/2014/main" id="{8677AAAA-C160-0EB6-CFCC-E199CCF27223}"/>
              </a:ext>
            </a:extLst>
          </p:cNvPr>
          <p:cNvSpPr txBox="1"/>
          <p:nvPr/>
        </p:nvSpPr>
        <p:spPr>
          <a:xfrm>
            <a:off x="749301" y="2025069"/>
            <a:ext cx="10372789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algn="just"/>
            <a:r>
              <a:rPr lang="ru-RU" sz="4000" dirty="0">
                <a:solidFill>
                  <a:schemeClr val="bg1"/>
                </a:solidFill>
                <a:latin typeface="Helvetica"/>
                <a:sym typeface="Helvetica"/>
              </a:rPr>
              <a:t>Это приведет к заполнению пула соединений с БД и сильно ударит по производительности и может </a:t>
            </a:r>
            <a:r>
              <a:rPr lang="ru-RU" sz="4000" dirty="0">
                <a:gradFill flip="none" rotWithShape="1">
                  <a:gsLst>
                    <a:gs pos="0">
                      <a:srgbClr val="34E234"/>
                    </a:gs>
                    <a:gs pos="19133">
                      <a:srgbClr val="9DCD25"/>
                    </a:gs>
                    <a:gs pos="39357">
                      <a:srgbClr val="F2E800"/>
                    </a:gs>
                    <a:gs pos="58861">
                      <a:srgbClr val="9DCD25"/>
                    </a:gs>
                    <a:gs pos="79839">
                      <a:srgbClr val="00A4E0"/>
                    </a:gs>
                    <a:gs pos="100000">
                      <a:srgbClr val="0086D0"/>
                    </a:gs>
                  </a:gsLst>
                  <a:lin ang="3000000" scaled="0"/>
                </a:gradFill>
                <a:latin typeface="Helvetica"/>
                <a:sym typeface="Helvetica"/>
              </a:rPr>
              <a:t>полностью заблокировать приложение.</a:t>
            </a:r>
            <a:endParaRPr lang="ru-RU" sz="4000" dirty="0">
              <a:solidFill>
                <a:schemeClr val="bg1"/>
              </a:solidFill>
              <a:latin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26940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22543</TotalTime>
  <Words>1080</Words>
  <Application>Microsoft Macintosh PowerPoint</Application>
  <PresentationFormat>Широкоэкранный</PresentationFormat>
  <Paragraphs>193</Paragraphs>
  <Slides>74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Helvetica</vt:lpstr>
      <vt:lpstr>Helvetica Neue Medium</vt:lpstr>
      <vt:lpstr>SB Sans Display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46</cp:revision>
  <dcterms:created xsi:type="dcterms:W3CDTF">2024-07-07T08:29:03Z</dcterms:created>
  <dcterms:modified xsi:type="dcterms:W3CDTF">2024-11-22T13:42:10Z</dcterms:modified>
</cp:coreProperties>
</file>